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67840320982853763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 (8188,6 тыс. руб.)</c:v>
                </c:pt>
                <c:pt idx="1">
                  <c:v>Налоги на товары (работы, услуги) реализуемые на территории Российской Федерации (8742,5 тыс. руб.) </c:v>
                </c:pt>
                <c:pt idx="2">
                  <c:v>Налог на совокупный доход (1,3 тыс. руб.)</c:v>
                </c:pt>
                <c:pt idx="3">
                  <c:v>Налог на имущество физических лиц (500,0 тыс. руб.)</c:v>
                </c:pt>
                <c:pt idx="4">
                  <c:v>Транспортный налог (106,0 тыс. руб.)</c:v>
                </c:pt>
                <c:pt idx="5">
                  <c:v>Земельный налог (1988,0 тыс. руб.)</c:v>
                </c:pt>
                <c:pt idx="6">
                  <c:v>Государственная пошлина (52,0 тыс. руб.)</c:v>
                </c:pt>
                <c:pt idx="7">
                  <c:v>Доходы от использования имущества, находящегося в муницпальной собственности (2752,8 тыс. руб.)</c:v>
                </c:pt>
                <c:pt idx="8">
                  <c:v>Доходы от оказания платных услуг (146,9 тыс. руб.)</c:v>
                </c:pt>
                <c:pt idx="9">
                  <c:v>Дотации (41952,5 тыс. руб.)</c:v>
                </c:pt>
                <c:pt idx="10">
                  <c:v>Субвенции (549,3 тыс. руб.)</c:v>
                </c:pt>
                <c:pt idx="11">
                  <c:v>Иные безвозмездные поступления (5229,5 тыс. руб.)</c:v>
                </c:pt>
                <c:pt idx="12">
                  <c:v>Безвозмездные поступления от негосударственных организаций(370,0 тыс. руб.)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8188.6</c:v>
                </c:pt>
                <c:pt idx="1">
                  <c:v>8742.5</c:v>
                </c:pt>
                <c:pt idx="2">
                  <c:v>1.3</c:v>
                </c:pt>
                <c:pt idx="3">
                  <c:v>500</c:v>
                </c:pt>
                <c:pt idx="4">
                  <c:v>106</c:v>
                </c:pt>
                <c:pt idx="5">
                  <c:v>1988</c:v>
                </c:pt>
                <c:pt idx="6">
                  <c:v>52</c:v>
                </c:pt>
                <c:pt idx="7">
                  <c:v>2752.8</c:v>
                </c:pt>
                <c:pt idx="8">
                  <c:v>146.9</c:v>
                </c:pt>
                <c:pt idx="9">
                  <c:v>41952.5</c:v>
                </c:pt>
                <c:pt idx="10">
                  <c:v>549.29999999999995</c:v>
                </c:pt>
                <c:pt idx="11">
                  <c:v>5229.5</c:v>
                </c:pt>
                <c:pt idx="12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69E-2"/>
          <c:y val="4.3985467664086703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9 месяцев 2020г.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  <c:pt idx="6">
                  <c:v>Государственная пошлина</c:v>
                </c:pt>
                <c:pt idx="7">
                  <c:v>Доходы от использования имущества, находящегося в муницпальной собственности</c:v>
                </c:pt>
                <c:pt idx="8">
                  <c:v>Доходы от оказания платных услуг</c:v>
                </c:pt>
                <c:pt idx="9">
                  <c:v>Дотации</c:v>
                </c:pt>
                <c:pt idx="10">
                  <c:v>Субвенции</c:v>
                </c:pt>
                <c:pt idx="11">
                  <c:v>Иные межбюджетные трансферты</c:v>
                </c:pt>
                <c:pt idx="12">
                  <c:v>Безвозмездные поступления от негосударственных организаций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60.5</c:v>
                </c:pt>
                <c:pt idx="1">
                  <c:v>68.8</c:v>
                </c:pt>
                <c:pt idx="2">
                  <c:v>0</c:v>
                </c:pt>
                <c:pt idx="3">
                  <c:v>25</c:v>
                </c:pt>
                <c:pt idx="4">
                  <c:v>56.5</c:v>
                </c:pt>
                <c:pt idx="5">
                  <c:v>94.7</c:v>
                </c:pt>
                <c:pt idx="6">
                  <c:v>13.8</c:v>
                </c:pt>
                <c:pt idx="7">
                  <c:v>48.7</c:v>
                </c:pt>
                <c:pt idx="8">
                  <c:v>106.3</c:v>
                </c:pt>
                <c:pt idx="9">
                  <c:v>80</c:v>
                </c:pt>
                <c:pt idx="10">
                  <c:v>93.2</c:v>
                </c:pt>
                <c:pt idx="11">
                  <c:v>41.4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419584"/>
        <c:axId val="26421120"/>
      </c:barChart>
      <c:catAx>
        <c:axId val="26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21120"/>
        <c:crosses val="autoZero"/>
        <c:auto val="1"/>
        <c:lblAlgn val="ctr"/>
        <c:lblOffset val="100"/>
        <c:noMultiLvlLbl val="1"/>
      </c:catAx>
      <c:valAx>
        <c:axId val="26421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665"/>
          <c:y val="0.13402911324750691"/>
          <c:w val="0.2691810952629195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(1917,4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(118,8 тыс. руб.)</c:v>
                </c:pt>
                <c:pt idx="2">
                  <c:v>Функционирование местной администрации (21671,7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(74,5 тыс. руб.)</c:v>
                </c:pt>
                <c:pt idx="4">
                  <c:v>Резервный фонд (100,00 тыс. руб.)</c:v>
                </c:pt>
                <c:pt idx="5">
                  <c:v>Содержание МКУ "Хозяйсвенно-эксплуатационная служба сп.Саранпауль" (14080,6 тыс. руб.)</c:v>
                </c:pt>
                <c:pt idx="6">
                  <c:v>Другие общегосударственные вопросы (94,7тыс. руб.)</c:v>
                </c:pt>
                <c:pt idx="7">
                  <c:v>Национальная оборона: содержание специпалиста ВУС (494,8 тыс. руб.)</c:v>
                </c:pt>
                <c:pt idx="8">
                  <c:v>Государственная регистрация актов гражданского состояния (25,0 тыс. руб.)</c:v>
                </c:pt>
                <c:pt idx="9">
                  <c:v>Защита населения и территорий от ЧС природного и техногенного характера (842,1 тыс.руб.)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 (35,7 тыс. руб.)</c:v>
                </c:pt>
                <c:pt idx="11">
                  <c:v>Общеэкономические вопросы: общественные работы, молодежные трудовые отряды (3009,6 тыс.руб.)</c:v>
                </c:pt>
                <c:pt idx="12">
                  <c:v>Сельское хозяйство и рыболовство (25,1 тыс. руб.)</c:v>
                </c:pt>
                <c:pt idx="13">
                  <c:v>Автобус (301,2 тыс. руб.)</c:v>
                </c:pt>
                <c:pt idx="14">
                  <c:v>Содержание дорог (9763,7 тыс. руб.)</c:v>
                </c:pt>
                <c:pt idx="15">
                  <c:v>Оплата интернета (216,5 тыс. руб.)</c:v>
                </c:pt>
                <c:pt idx="16">
                  <c:v>Другие вопросы в области национальной экономики (310,0 тыс. руб.)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Другие вопросы в области охраны окружающей среды (764,4 тыс. руб.)</c:v>
                </c:pt>
                <c:pt idx="19">
                  <c:v>Культура, кинематография (1881,6 тыс. руб.)</c:v>
                </c:pt>
                <c:pt idx="20">
                  <c:v>Социальная политика: пенсия (300,0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1917.4</c:v>
                </c:pt>
                <c:pt idx="1">
                  <c:v>118.8</c:v>
                </c:pt>
                <c:pt idx="2">
                  <c:v>21671.7</c:v>
                </c:pt>
                <c:pt idx="3">
                  <c:v>74.5</c:v>
                </c:pt>
                <c:pt idx="4">
                  <c:v>100</c:v>
                </c:pt>
                <c:pt idx="5">
                  <c:v>14080.6</c:v>
                </c:pt>
                <c:pt idx="6">
                  <c:v>94.7</c:v>
                </c:pt>
                <c:pt idx="7">
                  <c:v>494.8</c:v>
                </c:pt>
                <c:pt idx="8">
                  <c:v>25</c:v>
                </c:pt>
                <c:pt idx="9">
                  <c:v>842.1</c:v>
                </c:pt>
                <c:pt idx="10">
                  <c:v>35.700000000000003</c:v>
                </c:pt>
                <c:pt idx="11">
                  <c:v>3009.6</c:v>
                </c:pt>
                <c:pt idx="12">
                  <c:v>25.1</c:v>
                </c:pt>
                <c:pt idx="13">
                  <c:v>301.2</c:v>
                </c:pt>
                <c:pt idx="14">
                  <c:v>9763.7000000000007</c:v>
                </c:pt>
                <c:pt idx="15">
                  <c:v>216.5</c:v>
                </c:pt>
                <c:pt idx="16">
                  <c:v>310</c:v>
                </c:pt>
                <c:pt idx="17" formatCode="#,##0.00">
                  <c:v>17397.900000000001</c:v>
                </c:pt>
                <c:pt idx="18" formatCode="#,##0.00">
                  <c:v>764.4</c:v>
                </c:pt>
                <c:pt idx="19">
                  <c:v>1881.6</c:v>
                </c:pt>
                <c:pt idx="2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70272"/>
        <c:axId val="26468736"/>
        <c:axId val="0"/>
      </c:bar3DChart>
      <c:valAx>
        <c:axId val="264687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6470272"/>
        <c:crosses val="autoZero"/>
        <c:crossBetween val="between"/>
      </c:valAx>
      <c:catAx>
        <c:axId val="26470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687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 9 месяцев</a:t>
            </a:r>
            <a:r>
              <a:rPr lang="ru-RU" sz="1600" baseline="0" dirty="0"/>
              <a:t> </a:t>
            </a:r>
            <a:r>
              <a:rPr lang="ru-RU" sz="1600" dirty="0"/>
              <a:t>2020г.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 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 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1">
                  <c:v>Общеэкономические вопросы: общественные работы, молодежные трудовые отряды </c:v>
                </c:pt>
                <c:pt idx="12">
                  <c:v>Сельское хозяйство и рыболовство</c:v>
                </c:pt>
                <c:pt idx="13">
                  <c:v>Автобус </c:v>
                </c:pt>
                <c:pt idx="14">
                  <c:v>Содержание дорог </c:v>
                </c:pt>
                <c:pt idx="15">
                  <c:v>Оплата интернета </c:v>
                </c:pt>
                <c:pt idx="16">
                  <c:v>Другие вопросы в области национальной экономики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Охрана окружающей среды</c:v>
                </c:pt>
                <c:pt idx="19">
                  <c:v>Культура, кинематография</c:v>
                </c:pt>
                <c:pt idx="20">
                  <c:v>Социальная политика: пенсия 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80.400000000000006</c:v>
                </c:pt>
                <c:pt idx="1">
                  <c:v>8.4</c:v>
                </c:pt>
                <c:pt idx="2">
                  <c:v>71.8</c:v>
                </c:pt>
                <c:pt idx="3">
                  <c:v>100</c:v>
                </c:pt>
                <c:pt idx="4">
                  <c:v>97</c:v>
                </c:pt>
                <c:pt idx="5">
                  <c:v>70.5</c:v>
                </c:pt>
                <c:pt idx="6">
                  <c:v>100</c:v>
                </c:pt>
                <c:pt idx="7">
                  <c:v>98.8</c:v>
                </c:pt>
                <c:pt idx="8">
                  <c:v>48.8</c:v>
                </c:pt>
                <c:pt idx="9">
                  <c:v>58</c:v>
                </c:pt>
                <c:pt idx="10">
                  <c:v>0</c:v>
                </c:pt>
                <c:pt idx="11">
                  <c:v>33.5</c:v>
                </c:pt>
                <c:pt idx="12">
                  <c:v>0</c:v>
                </c:pt>
                <c:pt idx="13">
                  <c:v>85.2</c:v>
                </c:pt>
                <c:pt idx="14">
                  <c:v>66.900000000000006</c:v>
                </c:pt>
                <c:pt idx="15">
                  <c:v>63.8</c:v>
                </c:pt>
                <c:pt idx="16">
                  <c:v>11.8</c:v>
                </c:pt>
                <c:pt idx="17">
                  <c:v>55.9</c:v>
                </c:pt>
                <c:pt idx="18">
                  <c:v>0</c:v>
                </c:pt>
                <c:pt idx="19">
                  <c:v>97.4</c:v>
                </c:pt>
                <c:pt idx="2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577920"/>
        <c:axId val="26587904"/>
      </c:barChart>
      <c:catAx>
        <c:axId val="26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587904"/>
        <c:crosses val="autoZero"/>
        <c:auto val="1"/>
        <c:lblAlgn val="ctr"/>
        <c:lblOffset val="100"/>
        <c:noMultiLvlLbl val="1"/>
      </c:catAx>
      <c:valAx>
        <c:axId val="26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65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681E-2"/>
          <c:w val="0.29916204918829592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на осуществление отдельных полномочий Ханты - Мансийского автономного округа - Югры по организации деятельности по обращению с твердыми коммунальными отходами</c:v>
                </c:pt>
                <c:pt idx="2">
                  <c:v>Субвенции бюджетам сельских поселений на проведение мероприятий по предупреждению и ликвидации болезней животных, их лечению, защите населения от болезней, общих для человека и животных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Субвенции бюджетам сельских поселений на государственную регистрацию актов гражданского состояния</c:v>
                </c:pt>
                <c:pt idx="5">
                  <c:v>Иные межбюджетные трансферты на создание условий для деятельности народных дружин     </c:v>
                </c:pt>
                <c:pt idx="6">
                  <c:v>Иные межбюджетные трансферты на строительство (реконструкцию), капитальный ремонт и ремонт автомобильных дорог общего пользования местного значения  </c:v>
                </c:pt>
                <c:pt idx="7">
                  <c:v>Иные межбюджетные трансферты на содействие трудоустройству граждан </c:v>
                </c:pt>
                <c:pt idx="8">
                  <c:v>Межбюджетные трансферты, передаваемые бюджетам сельских поселений для компенсации дополнительных расходов, возникших в результате решений, принятых органами власти другого уровня (Приобретение призов на мероприятие "День Оленевода")</c:v>
                </c:pt>
                <c:pt idx="9">
                  <c:v>Иные межбюджетные трансферты на проведение мероприятия "День Оленевода"</c:v>
                </c:pt>
                <c:pt idx="10">
                  <c:v>Иные межбюджетные трансферты из Резервного фонда адмнистрации Березовского района полученные для выплаты материальной помощи пострадавщим при паводке в 2020г.</c:v>
                </c:pt>
                <c:pt idx="11">
                  <c:v>Иные межбюджетные трансферты на поощрение за развитие практик инициативного бюджетирования в муниципальных образованиях Березовского района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41952.5</c:v>
                </c:pt>
                <c:pt idx="1">
                  <c:v>4.4000000000000004</c:v>
                </c:pt>
                <c:pt idx="2">
                  <c:v>25.1</c:v>
                </c:pt>
                <c:pt idx="3">
                  <c:v>494.8</c:v>
                </c:pt>
                <c:pt idx="4">
                  <c:v>25</c:v>
                </c:pt>
                <c:pt idx="5">
                  <c:v>28.5</c:v>
                </c:pt>
                <c:pt idx="6">
                  <c:v>2000</c:v>
                </c:pt>
                <c:pt idx="7">
                  <c:v>1494</c:v>
                </c:pt>
                <c:pt idx="8">
                  <c:v>500</c:v>
                </c:pt>
                <c:pt idx="9">
                  <c:v>450</c:v>
                </c:pt>
                <c:pt idx="10">
                  <c:v>257</c:v>
                </c:pt>
                <c:pt idx="11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542720"/>
        <c:axId val="56549760"/>
      </c:barChart>
      <c:catAx>
        <c:axId val="5654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56549760"/>
        <c:crosses val="autoZero"/>
        <c:auto val="1"/>
        <c:lblAlgn val="ctr"/>
        <c:lblOffset val="100"/>
        <c:noMultiLvlLbl val="0"/>
      </c:catAx>
      <c:valAx>
        <c:axId val="56549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6542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9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1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32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584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267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243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2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76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9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3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7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7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85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2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3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2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  <p:sldLayoutId id="2147484266" r:id="rId12"/>
    <p:sldLayoutId id="2147484267" r:id="rId13"/>
    <p:sldLayoutId id="2147484268" r:id="rId14"/>
    <p:sldLayoutId id="2147484269" r:id="rId15"/>
    <p:sldLayoutId id="2147484270" r:id="rId16"/>
    <p:sldLayoutId id="21474842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/>
              <a:t>Бюджет для граждан </a:t>
            </a:r>
            <a:br>
              <a:rPr lang="ru-RU" dirty="0"/>
            </a:br>
            <a:r>
              <a:rPr lang="ru-RU" dirty="0"/>
              <a:t>сельского поселения </a:t>
            </a:r>
            <a:br>
              <a:rPr lang="ru-RU" dirty="0"/>
            </a:br>
            <a:r>
              <a:rPr lang="ru-RU" dirty="0"/>
              <a:t>Саранпауль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/>
              <a:t>Исполнение бюджета по итогам 9 месяцев 2020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характеристики бюджета сельского поселения Саранпауль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70 566,90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73 325,30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2 758,4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/>
              <a:t>Доходы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580880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Исполнение доходов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74873"/>
              </p:ext>
            </p:extLst>
          </p:nvPr>
        </p:nvGraphicFramePr>
        <p:xfrm>
          <a:off x="1115616" y="1988840"/>
          <a:ext cx="7488832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34130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Исполнение расходов</a:t>
            </a:r>
            <a:r>
              <a:rPr lang="ru-RU" sz="2400" dirty="0"/>
              <a:t> </a:t>
            </a:r>
            <a:r>
              <a:rPr lang="ru-RU" sz="2000" dirty="0"/>
              <a:t>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99243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Объем межбюджетных трансфертов передаваемых из бюджетов других уровней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552483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772</TotalTime>
  <Words>113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Сектор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139</cp:revision>
  <dcterms:modified xsi:type="dcterms:W3CDTF">2020-10-06T11:43:10Z</dcterms:modified>
</cp:coreProperties>
</file>